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61" r:id="rId1"/>
  </p:sldMasterIdLst>
  <p:notesMasterIdLst>
    <p:notesMasterId r:id="rId2"/>
  </p:notesMasterIdLst>
  <p:sldIdLst>
    <p:sldId id="258" r:id="rId3"/>
    <p:sldId id="257" r:id="rId4"/>
  </p:sldIdLst>
  <p:sldSz cx="12192000" cy="6858000"/>
  <p:notesSz cx="6784975" cy="9906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31" autoAdjust="0"/>
  </p:normalViewPr>
  <p:slideViewPr>
    <p:cSldViewPr snapToGrid="0" showGuides="1">
      <p:cViewPr>
        <p:scale>
          <a:sx n="100" d="100"/>
          <a:sy n="100" d="100"/>
        </p:scale>
        <p:origin x="1146" y="-234"/>
      </p:cViewPr>
      <p:guideLst>
        <p:guide orient="horz" pos="204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108" y="54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jpe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C6B4-F54D-48A5-853A-A1B9D2C3F848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B8F73-CD86-413D-9EA8-05DBBAE0A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2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.jpeg" /><Relationship Id="rId11" Type="http://schemas.openxmlformats.org/officeDocument/2006/relationships/image" Target="../media/image7.jpeg" /><Relationship Id="rId12" Type="http://schemas.openxmlformats.org/officeDocument/2006/relationships/image" Target="../media/image8.jpeg" /><Relationship Id="rId13" Type="http://schemas.openxmlformats.org/officeDocument/2006/relationships/image" Target="../media/image9.jpeg" /><Relationship Id="rId14" Type="http://schemas.openxmlformats.org/officeDocument/2006/relationships/vmlDrawing" Target="../drawings/vmlDrawing1.v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Relationship Id="rId6" Type="http://schemas.openxmlformats.org/officeDocument/2006/relationships/image" Target="../media/image3.jpeg" /><Relationship Id="rId7" Type="http://schemas.openxmlformats.org/officeDocument/2006/relationships/image" Target="../media/image4.jpeg" /><Relationship Id="rId8" Type="http://schemas.openxmlformats.org/officeDocument/2006/relationships/oleObject" Target="../embeddings/oleObject1.bin" TargetMode="Internal" /><Relationship Id="rId9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" name="Рисунок 1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957" y="6228856"/>
            <a:ext cx="1345684" cy="524565"/>
          </a:xfrm>
          <a:prstGeom prst="rect">
            <a:avLst/>
          </a:prstGeom>
        </p:spPr>
      </p:pic>
      <p:sp>
        <p:nvSpPr>
          <p:cNvPr id="154" name="Прямоугольник 153"/>
          <p:cNvSpPr/>
          <p:nvPr/>
        </p:nvSpPr>
        <p:spPr>
          <a:xfrm>
            <a:off x="5467361" y="6172813"/>
            <a:ext cx="2715104" cy="636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ru-RU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37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7-7172-700-950</a:t>
            </a:r>
            <a:r>
              <a:rPr lang="ru-RU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(1051, 1052, 1059, 1068)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24712" y="2788491"/>
            <a:ext cx="3862826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Аккредитация обеспечивает переход на мировые стандарты качества</a:t>
            </a:r>
          </a:p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Возможность получения безопасных медицинских услуг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ru-RU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Соблюдение прав пациента</a:t>
            </a:r>
            <a:endParaRPr lang="kk-KZ" sz="1200" b="1" i="1" spc="300" smtClean="0">
              <a:latin typeface="Times New Roman" panose="02020603050405020304" pitchFamily="18" charset="0"/>
              <a:cs typeface="Aparajita" panose="020b0604020202020204" pitchFamily="34" charset="0"/>
            </a:endParaRP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Постоянное стремление к улучшению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Снижение рисков и затрат времени пациентов</a:t>
            </a:r>
          </a:p>
          <a:p>
            <a:pPr marL="228600" indent="-228600" algn="just"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Самое главное, Аккредитация – это доверие со стороны общества</a:t>
            </a:r>
            <a:endParaRPr lang="ru-RU" sz="1200" b="1" i="1" spc="300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24712" y="1856368"/>
            <a:ext cx="38628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Видение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Создание системы аккредитации обеспечивающее качественное и безопасное здравоохранение в Казахстане 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124712" y="563706"/>
            <a:ext cx="386282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Миссия 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Совершенствование системы аккредитации в здравоохранении через внедрение международных норм безопасности и качества для обеспечения высокой степени доверия у населения и повышения конкурентоспособности медицинских </a:t>
            </a:r>
            <a:r>
              <a:rPr lang="ru-RU" sz="1300" i="1" smtClean="0">
                <a:latin typeface="Times New Roman" panose="02020603050405020304" pitchFamily="18" charset="0"/>
                <a:cs typeface="Aparajita" panose="020b0604020202020204" pitchFamily="34" charset="0"/>
              </a:rPr>
              <a:t>организаций</a:t>
            </a:r>
            <a:endParaRPr lang="ru-RU" sz="1300" i="1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pic>
        <p:nvPicPr>
          <p:cNvPr id="166" name="Рисунок 16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8853" y="530656"/>
            <a:ext cx="1220331" cy="540328"/>
          </a:xfrm>
          <a:prstGeom prst="rect">
            <a:avLst/>
          </a:prstGeom>
        </p:spPr>
      </p:pic>
      <p:graphicFrame>
        <p:nvGraphicFramePr>
          <p:cNvPr id="167" name="Объект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118088"/>
              </p:ext>
            </p:extLst>
          </p:nvPr>
        </p:nvGraphicFramePr>
        <p:xfrm>
          <a:off x="8724900" y="469330"/>
          <a:ext cx="661689" cy="6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8" progId="">
                  <p:embed/>
                </p:oleObj>
              </mc:Choice>
              <mc:Fallback>
                <p:oleObj r:id="rId8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724900" y="469330"/>
                        <a:ext cx="661689" cy="662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TextBox 167"/>
          <p:cNvSpPr txBox="1"/>
          <p:nvPr/>
        </p:nvSpPr>
        <p:spPr>
          <a:xfrm>
            <a:off x="8650890" y="3914775"/>
            <a:ext cx="3336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>
                <a:latin typeface="Bodoni MT" panose="02070603080606020203" pitchFamily="18" charset="0"/>
              </a:rPr>
              <a:t>“</a:t>
            </a:r>
            <a:r>
              <a:rPr lang="en-US" sz="1400" b="1" i="1" err="1">
                <a:latin typeface="Bodoni MT" panose="02070603080606020203" pitchFamily="18" charset="0"/>
              </a:rPr>
              <a:t>Accredo” </a:t>
            </a:r>
            <a:r>
              <a:rPr lang="en-US" sz="1400" i="1">
                <a:latin typeface="Bodoni MT" panose="02070603080606020203" pitchFamily="18" charset="0"/>
              </a:rPr>
              <a:t>– “</a:t>
            </a:r>
            <a:r>
              <a:rPr lang="ru-RU" sz="1400" i="1"/>
              <a:t>Сен</a:t>
            </a:r>
            <a:r>
              <a:rPr lang="kk-KZ" sz="1400" i="1"/>
              <a:t>ім білдіремін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</a:p>
          <a:p>
            <a:r>
              <a:rPr lang="kk-KZ" sz="1400" i="1"/>
              <a:t>                  </a:t>
            </a:r>
            <a:r>
              <a:rPr lang="kk-KZ" sz="1400" i="1" smtClean="0"/>
              <a:t>     </a:t>
            </a:r>
            <a:r>
              <a:rPr lang="en-US" sz="1400" i="1" smtClean="0">
                <a:latin typeface="Bodoni MT" panose="02070603080606020203" pitchFamily="18" charset="0"/>
              </a:rPr>
              <a:t>“</a:t>
            </a:r>
            <a:r>
              <a:rPr lang="kk-KZ" sz="1400" i="1" smtClean="0"/>
              <a:t>Доверяю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  <a:endParaRPr lang="ru-RU" sz="1400" i="1"/>
          </a:p>
        </p:txBody>
      </p:sp>
      <p:sp>
        <p:nvSpPr>
          <p:cNvPr id="12" name="TextBox 11"/>
          <p:cNvSpPr txBox="1"/>
          <p:nvPr/>
        </p:nvSpPr>
        <p:spPr>
          <a:xfrm>
            <a:off x="4149957" y="563706"/>
            <a:ext cx="39005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Наши достижения</a:t>
            </a:r>
          </a:p>
        </p:txBody>
      </p:sp>
      <p:pic>
        <p:nvPicPr>
          <p:cNvPr id="1034" name="Picture 10" descr="C:\Users\murzagalieva_zh\Desktop\для сайта о Центре\ISQua сертификат 2017-2021г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6376" y="997344"/>
            <a:ext cx="755402" cy="11024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6" name="Picture 12" descr="C:\Users\murzagalieva_zh\Desktop\для сайта о Центре\sertifikat2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3584618"/>
            <a:ext cx="748767" cy="10993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7" name="Picture 13" descr="C:\Users\murzagalieva_zh\Desktop\для сайта о Центре\sertifikat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5983" y="4909021"/>
            <a:ext cx="755402" cy="11370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5" name="Picture 11" descr="C:\Users\murzagalieva_zh\Desktop\для сайта о Центре\sertifikat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2289536"/>
            <a:ext cx="757908" cy="1023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3" name="Прямоугольник 12"/>
          <p:cNvSpPr/>
          <p:nvPr/>
        </p:nvSpPr>
        <p:spPr>
          <a:xfrm>
            <a:off x="5050899" y="2333421"/>
            <a:ext cx="2999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году Центр аккредитации получил  международное право от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обучать инспекторов для проведения аккредитации.</a:t>
            </a:r>
            <a:endParaRPr lang="ru-RU" sz="1200"/>
          </a:p>
        </p:txBody>
      </p:sp>
      <p:sp>
        <p:nvSpPr>
          <p:cNvPr id="14" name="Прямоугольник 13"/>
          <p:cNvSpPr/>
          <p:nvPr/>
        </p:nvSpPr>
        <p:spPr>
          <a:xfrm>
            <a:off x="5016021" y="3581096"/>
            <a:ext cx="3034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2013 году Центр аккредитации получил международную аккредитацию в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национальных стандартов для организаций, оказывающих амбулаторно-поликлиническую помощь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50897" y="4877374"/>
            <a:ext cx="2999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2012 году Центр аккредитации получил международную аккредитацию в  Международном обществе по качеству в здравоохранение (далее –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)  национальных стандартов для стационарных организаций.</a:t>
            </a:r>
          </a:p>
        </p:txBody>
      </p:sp>
      <p:sp>
        <p:nvSpPr>
          <p:cNvPr id="169" name="Прямоугольник 168"/>
          <p:cNvSpPr/>
          <p:nvPr/>
        </p:nvSpPr>
        <p:spPr>
          <a:xfrm>
            <a:off x="5050898" y="856094"/>
            <a:ext cx="29995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году Центр аккредитации получил  международное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как аккредитующий орган  сроком на 4 года от </a:t>
            </a:r>
            <a:r>
              <a:rPr lang="ru-RU" sz="1200" b="1" err="1"/>
              <a:t>International </a:t>
            </a:r>
            <a:r>
              <a:rPr lang="ru-RU" sz="1200" b="1" err="1" smtClean="0"/>
              <a:t>Society </a:t>
            </a:r>
            <a:r>
              <a:rPr lang="ru-RU" sz="1200" b="1" err="1"/>
              <a:t>for </a:t>
            </a:r>
            <a:r>
              <a:rPr lang="ru-RU" sz="1200" b="1" err="1" smtClean="0"/>
              <a:t>Quality in Health Care</a:t>
            </a:r>
            <a:r>
              <a:rPr lang="ru-RU" sz="1200" smtClean="0"/>
              <a:t> (</a:t>
            </a:r>
            <a:r>
              <a:rPr lang="ru-RU" sz="1200"/>
              <a:t>Международное </a:t>
            </a:r>
            <a:r>
              <a:rPr lang="ru-RU" sz="1200" smtClean="0"/>
              <a:t>Общество </a:t>
            </a:r>
            <a:r>
              <a:rPr lang="ru-RU" sz="1200"/>
              <a:t>по </a:t>
            </a:r>
            <a:r>
              <a:rPr lang="ru-RU" sz="1200" smtClean="0"/>
              <a:t>Качеству в Здравоохранении</a:t>
            </a:r>
            <a:r>
              <a:rPr lang="ru-RU" sz="1200"/>
              <a:t>, далее </a:t>
            </a:r>
            <a:r>
              <a:rPr lang="ru-RU" sz="1200" smtClean="0"/>
              <a:t>– </a:t>
            </a:r>
            <a:r>
              <a:rPr lang="ru-RU" sz="1200" err="1"/>
              <a:t>ISQua</a:t>
            </a:r>
            <a:r>
              <a:rPr lang="ru-RU" sz="1200" smtClean="0"/>
              <a:t>).</a:t>
            </a:r>
            <a:endParaRPr lang="ru-RU" sz="1200"/>
          </a:p>
        </p:txBody>
      </p:sp>
      <p:sp>
        <p:nvSpPr>
          <p:cNvPr id="7" name="Прямоугольник 6"/>
          <p:cNvSpPr/>
          <p:nvPr/>
        </p:nvSpPr>
        <p:spPr>
          <a:xfrm>
            <a:off x="6315075" y="2028825"/>
            <a:ext cx="8315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>
                <a:solidFill>
                  <a:srgbClr val="00B0F0"/>
                </a:solidFill>
              </a:rPr>
              <a:t>Бизнес – процесс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«</a:t>
            </a:r>
            <a:r>
              <a:rPr lang="ru-RU" sz="1600" b="1">
                <a:solidFill>
                  <a:srgbClr val="00B0F0"/>
                </a:solidFill>
              </a:rPr>
              <a:t>Аккредитация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субъектов </a:t>
            </a:r>
            <a:r>
              <a:rPr lang="ru-RU" sz="1600" b="1">
                <a:solidFill>
                  <a:srgbClr val="00B0F0"/>
                </a:solidFill>
              </a:rPr>
              <a:t>здравоохранения»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797131" y="6228856"/>
            <a:ext cx="30437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аккредитации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ПХВ</a:t>
            </a:r>
          </a:p>
          <a:p>
            <a:pPr algn="ctr"/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центр Развития здравоохранения» МЗ РК </a:t>
            </a:r>
          </a:p>
        </p:txBody>
      </p:sp>
    </p:spTree>
    <p:extLst>
      <p:ext uri="{BB962C8B-B14F-4D97-AF65-F5344CB8AC3E}">
        <p14:creationId xmlns:p14="http://schemas.microsoft.com/office/powerpoint/2010/main" val="49575224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38100"/>
            <a:ext cx="12192000" cy="206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/>
              <a:t>Бизнес – процесс «Аккредитация субъектов здравоохранения»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19469" y="1103072"/>
            <a:ext cx="2003061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89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9791" y="3503918"/>
            <a:ext cx="1348244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183960" y="3503918"/>
            <a:ext cx="1348243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 КООЗ МЗ РК</a:t>
            </a:r>
          </a:p>
        </p:txBody>
      </p:sp>
      <p:sp>
        <p:nvSpPr>
          <p:cNvPr id="27" name="Ромб 26"/>
          <p:cNvSpPr/>
          <p:nvPr/>
        </p:nvSpPr>
        <p:spPr>
          <a:xfrm>
            <a:off x="1858789" y="3483395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19469" y="3011895"/>
            <a:ext cx="2003060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и документов </a:t>
            </a:r>
          </a:p>
        </p:txBody>
      </p:sp>
      <p:cxnSp>
        <p:nvCxnSpPr>
          <p:cNvPr id="30" name="Прямая со стрелкой 29"/>
          <p:cNvCxnSpPr>
            <a:stCxn id="29" idx="2"/>
            <a:endCxn id="27" idx="0"/>
          </p:cNvCxnSpPr>
          <p:nvPr/>
        </p:nvCxnSpPr>
        <p:spPr>
          <a:xfrm>
            <a:off x="2020999" y="3299632"/>
            <a:ext cx="752" cy="18376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1019468" y="3982422"/>
            <a:ext cx="2003062" cy="365384"/>
          </a:xfrm>
          <a:prstGeom prst="roundRect">
            <a:avLst>
              <a:gd name="adj" fmla="val 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документов на соответствие (5 рабочих дней)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27" idx="2"/>
            <a:endCxn id="31" idx="0"/>
          </p:cNvCxnSpPr>
          <p:nvPr/>
        </p:nvCxnSpPr>
        <p:spPr>
          <a:xfrm flipH="1">
            <a:off x="2020999" y="3825982"/>
            <a:ext cx="752" cy="15644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09792" y="4709754"/>
            <a:ext cx="1348244" cy="55843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уведомления с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обоснованным отказом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83959" y="4699533"/>
            <a:ext cx="1348244" cy="56865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проведение процедуры внешней комплексной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Ромб 45"/>
          <p:cNvSpPr/>
          <p:nvPr/>
        </p:nvSpPr>
        <p:spPr>
          <a:xfrm>
            <a:off x="1858035" y="4835747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>
            <a:stCxn id="31" idx="2"/>
            <a:endCxn id="46" idx="0"/>
          </p:cNvCxnSpPr>
          <p:nvPr/>
        </p:nvCxnSpPr>
        <p:spPr>
          <a:xfrm flipH="1">
            <a:off x="2020997" y="4347806"/>
            <a:ext cx="2" cy="48794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1019468" y="2023732"/>
            <a:ext cx="2003061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«Самооценка»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9791" y="2532198"/>
            <a:ext cx="1348245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191807" y="2532198"/>
            <a:ext cx="1340396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привлечением экспертов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2020997" y="2828804"/>
            <a:ext cx="0" cy="18414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Ромб 51"/>
          <p:cNvSpPr/>
          <p:nvPr/>
        </p:nvSpPr>
        <p:spPr>
          <a:xfrm>
            <a:off x="1858036" y="2502440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 стрелкой 52"/>
          <p:cNvCxnSpPr>
            <a:stCxn id="48" idx="2"/>
            <a:endCxn id="52" idx="0"/>
          </p:cNvCxnSpPr>
          <p:nvPr/>
        </p:nvCxnSpPr>
        <p:spPr>
          <a:xfrm flipH="1">
            <a:off x="2020998" y="2311469"/>
            <a:ext cx="1" cy="19097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1019469" y="1570974"/>
            <a:ext cx="2003061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организация (МО)</a:t>
            </a:r>
            <a:endParaRPr lang="ru-RU" sz="1000"/>
          </a:p>
        </p:txBody>
      </p:sp>
      <p:cxnSp>
        <p:nvCxnSpPr>
          <p:cNvPr id="55" name="Прямая со стрелкой 54"/>
          <p:cNvCxnSpPr>
            <a:stCxn id="54" idx="2"/>
            <a:endCxn id="48" idx="0"/>
          </p:cNvCxnSpPr>
          <p:nvPr/>
        </p:nvCxnSpPr>
        <p:spPr>
          <a:xfrm flipH="1">
            <a:off x="2020999" y="1817933"/>
            <a:ext cx="1" cy="20579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4685210" y="1103072"/>
            <a:ext cx="2821575" cy="31822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27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Внешняя комплексная 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96243" y="1570974"/>
            <a:ext cx="2810544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696242" y="1988069"/>
            <a:ext cx="2810545" cy="338646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процедуры внешней комплексной оценки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696243" y="2519305"/>
            <a:ext cx="2810543" cy="22822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оценочных листов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696243" y="2909038"/>
            <a:ext cx="2810543" cy="28534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«Аккредитация»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 стрелкой 60"/>
          <p:cNvCxnSpPr>
            <a:stCxn id="58" idx="2"/>
            <a:endCxn id="59" idx="0"/>
          </p:cNvCxnSpPr>
          <p:nvPr/>
        </p:nvCxnSpPr>
        <p:spPr>
          <a:xfrm flipH="1">
            <a:off x="6101515" y="2326715"/>
            <a:ext cx="0" cy="19259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9" idx="2"/>
            <a:endCxn id="60" idx="0"/>
          </p:cNvCxnSpPr>
          <p:nvPr/>
        </p:nvCxnSpPr>
        <p:spPr>
          <a:xfrm flipH="1">
            <a:off x="6101515" y="2747533"/>
            <a:ext cx="0" cy="1615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4696243" y="3349964"/>
            <a:ext cx="2810544" cy="20188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ВКО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696243" y="3751178"/>
            <a:ext cx="2810544" cy="48555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Заключительное собрание с участием персонала медицинской организации по предварительным итогам аккредитации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Левая фигурная скобка 64"/>
          <p:cNvSpPr/>
          <p:nvPr/>
        </p:nvSpPr>
        <p:spPr>
          <a:xfrm>
            <a:off x="4444545" y="2519305"/>
            <a:ext cx="191994" cy="1032544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4089764" y="2634349"/>
            <a:ext cx="346249" cy="8309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50" smtClean="0"/>
              <a:t>Эксперты</a:t>
            </a:r>
            <a:endParaRPr lang="ru-RU" sz="1200"/>
          </a:p>
        </p:txBody>
      </p:sp>
      <p:cxnSp>
        <p:nvCxnSpPr>
          <p:cNvPr id="67" name="Прямая со стрелкой 66"/>
          <p:cNvCxnSpPr>
            <a:stCxn id="60" idx="2"/>
            <a:endCxn id="63" idx="0"/>
          </p:cNvCxnSpPr>
          <p:nvPr/>
        </p:nvCxnSpPr>
        <p:spPr>
          <a:xfrm flipH="1">
            <a:off x="6101515" y="3194384"/>
            <a:ext cx="0" cy="1555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685211" y="4394920"/>
            <a:ext cx="2821575" cy="20297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отчет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Прямая со стрелкой 68"/>
          <p:cNvCxnSpPr>
            <a:stCxn id="63" idx="2"/>
            <a:endCxn id="64" idx="0"/>
          </p:cNvCxnSpPr>
          <p:nvPr/>
        </p:nvCxnSpPr>
        <p:spPr>
          <a:xfrm flipH="1">
            <a:off x="6101515" y="3551849"/>
            <a:ext cx="0" cy="19932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64" idx="2"/>
            <a:endCxn id="68" idx="0"/>
          </p:cNvCxnSpPr>
          <p:nvPr/>
        </p:nvCxnSpPr>
        <p:spPr>
          <a:xfrm flipH="1">
            <a:off x="6095999" y="4236735"/>
            <a:ext cx="5516" cy="1581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Левая фигурная скобка 70"/>
          <p:cNvSpPr/>
          <p:nvPr/>
        </p:nvSpPr>
        <p:spPr>
          <a:xfrm>
            <a:off x="4444545" y="3749483"/>
            <a:ext cx="191994" cy="848415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4048099" y="3694439"/>
            <a:ext cx="492443" cy="10050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00" smtClean="0"/>
              <a:t>Руководитель группы</a:t>
            </a:r>
            <a:endParaRPr lang="ru-RU" sz="1000"/>
          </a:p>
        </p:txBody>
      </p:sp>
      <p:sp>
        <p:nvSpPr>
          <p:cNvPr id="73" name="Прямоугольник 72"/>
          <p:cNvSpPr/>
          <p:nvPr/>
        </p:nvSpPr>
        <p:spPr>
          <a:xfrm>
            <a:off x="4685211" y="4795924"/>
            <a:ext cx="2821576" cy="20458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262888" y="5325069"/>
            <a:ext cx="16264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свидетельства об аккредитации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293768" y="5340072"/>
            <a:ext cx="15493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повторной ВКО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696243" y="5758120"/>
            <a:ext cx="2830703" cy="32331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статуса «пре-аккредитация» Свидетельство об аккредитации не выдается</a:t>
            </a:r>
          </a:p>
        </p:txBody>
      </p:sp>
      <p:cxnSp>
        <p:nvCxnSpPr>
          <p:cNvPr id="77" name="Прямая со стрелкой 76"/>
          <p:cNvCxnSpPr>
            <a:stCxn id="68" idx="2"/>
            <a:endCxn id="73" idx="0"/>
          </p:cNvCxnSpPr>
          <p:nvPr/>
        </p:nvCxnSpPr>
        <p:spPr>
          <a:xfrm flipH="1">
            <a:off x="6095999" y="4597898"/>
            <a:ext cx="0" cy="19802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73" idx="2"/>
            <a:endCxn id="80" idx="0"/>
          </p:cNvCxnSpPr>
          <p:nvPr/>
        </p:nvCxnSpPr>
        <p:spPr>
          <a:xfrm flipH="1">
            <a:off x="6095998" y="5000508"/>
            <a:ext cx="1" cy="19130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57" idx="2"/>
            <a:endCxn id="58" idx="0"/>
          </p:cNvCxnSpPr>
          <p:nvPr/>
        </p:nvCxnSpPr>
        <p:spPr>
          <a:xfrm flipH="1">
            <a:off x="6101515" y="1817933"/>
            <a:ext cx="0" cy="17013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омб 79"/>
          <p:cNvSpPr/>
          <p:nvPr/>
        </p:nvSpPr>
        <p:spPr>
          <a:xfrm>
            <a:off x="5898226" y="5191815"/>
            <a:ext cx="395544" cy="562316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8669295" y="1103072"/>
            <a:ext cx="3036978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35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200" b="1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Постаккредитационный мониторинг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669294" y="2023731"/>
            <a:ext cx="3036979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оценка информации по медицинским организациям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9204048" y="2510185"/>
            <a:ext cx="2502225" cy="52539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МО о выполнение </a:t>
            </a:r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корректирующих </a:t>
            </a:r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результатам ВКО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9204048" y="3161188"/>
            <a:ext cx="2502225" cy="28971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индикаторам  из ЕТД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9206912" y="3694439"/>
            <a:ext cx="2499362" cy="41028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Фокусная оценка медицинской организации при (выезд в МО):</a:t>
            </a:r>
          </a:p>
        </p:txBody>
      </p:sp>
      <p:sp>
        <p:nvSpPr>
          <p:cNvPr id="94" name="Левая фигурная скобка 93"/>
          <p:cNvSpPr/>
          <p:nvPr/>
        </p:nvSpPr>
        <p:spPr>
          <a:xfrm>
            <a:off x="8820292" y="2510185"/>
            <a:ext cx="156786" cy="940722"/>
          </a:xfrm>
          <a:prstGeom prst="leftBrace">
            <a:avLst>
              <a:gd name="adj1" fmla="val 124392"/>
              <a:gd name="adj2" fmla="val 48816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9206911" y="4394920"/>
            <a:ext cx="2499362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/>
          </a:p>
        </p:txBody>
      </p:sp>
      <p:cxnSp>
        <p:nvCxnSpPr>
          <p:cNvPr id="96" name="Соединительная линия уступом 95"/>
          <p:cNvCxnSpPr>
            <a:stCxn id="94" idx="1"/>
            <a:endCxn id="87" idx="1"/>
          </p:cNvCxnSpPr>
          <p:nvPr/>
        </p:nvCxnSpPr>
        <p:spPr>
          <a:xfrm rot="10800000" flipH="1" flipV="1">
            <a:off x="8820292" y="2969407"/>
            <a:ext cx="386620" cy="930171"/>
          </a:xfrm>
          <a:prstGeom prst="bentConnector3">
            <a:avLst>
              <a:gd name="adj1" fmla="val -59128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8889160" y="4846144"/>
            <a:ext cx="1371600" cy="445631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свидетельства об аккредитации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48950" y="4835747"/>
            <a:ext cx="1371600" cy="45602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присвоенной категории</a:t>
            </a:r>
          </a:p>
        </p:txBody>
      </p:sp>
      <p:cxnSp>
        <p:nvCxnSpPr>
          <p:cNvPr id="99" name="Прямая со стрелкой 98"/>
          <p:cNvCxnSpPr>
            <a:stCxn id="95" idx="2"/>
            <a:endCxn id="100" idx="0"/>
          </p:cNvCxnSpPr>
          <p:nvPr/>
        </p:nvCxnSpPr>
        <p:spPr>
          <a:xfrm flipH="1">
            <a:off x="10455160" y="4682657"/>
            <a:ext cx="1432" cy="20815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Ромб 99"/>
          <p:cNvSpPr/>
          <p:nvPr/>
        </p:nvSpPr>
        <p:spPr>
          <a:xfrm>
            <a:off x="10292198" y="4890813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8669295" y="1570974"/>
            <a:ext cx="3036979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cxnSp>
        <p:nvCxnSpPr>
          <p:cNvPr id="102" name="Прямая со стрелкой 101"/>
          <p:cNvCxnSpPr>
            <a:stCxn id="101" idx="2"/>
            <a:endCxn id="82" idx="0"/>
          </p:cNvCxnSpPr>
          <p:nvPr/>
        </p:nvCxnSpPr>
        <p:spPr>
          <a:xfrm flipH="1">
            <a:off x="10187784" y="1817933"/>
            <a:ext cx="1" cy="20579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9892354" y="6452292"/>
            <a:ext cx="1296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- вариант </a:t>
            </a:r>
            <a:r>
              <a:rPr 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Ромб 103"/>
          <p:cNvSpPr/>
          <p:nvPr/>
        </p:nvSpPr>
        <p:spPr>
          <a:xfrm>
            <a:off x="9531035" y="6504932"/>
            <a:ext cx="162962" cy="141705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9412755" y="6328301"/>
            <a:ext cx="399523" cy="10388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9898465" y="6272523"/>
            <a:ext cx="13231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начало </a:t>
            </a:r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</a:t>
            </a:r>
            <a:endParaRPr lang="ru-RU" sz="800"/>
          </a:p>
        </p:txBody>
      </p:sp>
      <p:sp>
        <p:nvSpPr>
          <p:cNvPr id="107" name="Прямоугольник 106"/>
          <p:cNvSpPr/>
          <p:nvPr/>
        </p:nvSpPr>
        <p:spPr>
          <a:xfrm>
            <a:off x="9878894" y="6642556"/>
            <a:ext cx="23161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переход к следующей процедуре (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действию)</a:t>
            </a:r>
            <a:endParaRPr lang="ru-RU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9525176" y="6750278"/>
            <a:ext cx="2444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Скругленный прямоугольник 108"/>
          <p:cNvSpPr/>
          <p:nvPr/>
        </p:nvSpPr>
        <p:spPr>
          <a:xfrm>
            <a:off x="5495959" y="524685"/>
            <a:ext cx="1231272" cy="3107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6" name="Соединительная линия уступом 205"/>
          <p:cNvCxnSpPr>
            <a:stCxn id="109" idx="1"/>
            <a:endCxn id="24" idx="0"/>
          </p:cNvCxnSpPr>
          <p:nvPr/>
        </p:nvCxnSpPr>
        <p:spPr>
          <a:xfrm rot="10800000" flipV="1">
            <a:off x="2021001" y="680038"/>
            <a:ext cx="3474959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Соединительная линия уступом 207"/>
          <p:cNvCxnSpPr>
            <a:stCxn id="109" idx="3"/>
            <a:endCxn id="81" idx="0"/>
          </p:cNvCxnSpPr>
          <p:nvPr/>
        </p:nvCxnSpPr>
        <p:spPr>
          <a:xfrm>
            <a:off x="6727231" y="680039"/>
            <a:ext cx="3460553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/>
          <p:cNvCxnSpPr>
            <a:stCxn id="109" idx="2"/>
          </p:cNvCxnSpPr>
          <p:nvPr/>
        </p:nvCxnSpPr>
        <p:spPr>
          <a:xfrm flipH="1">
            <a:off x="6111595" y="835392"/>
            <a:ext cx="0" cy="2676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" name="Рисунок 2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6" y="6231482"/>
            <a:ext cx="1501945" cy="585477"/>
          </a:xfrm>
          <a:prstGeom prst="rect">
            <a:avLst/>
          </a:prstGeom>
        </p:spPr>
      </p:pic>
      <p:sp>
        <p:nvSpPr>
          <p:cNvPr id="216" name="Прямоугольник 215"/>
          <p:cNvSpPr/>
          <p:nvPr/>
        </p:nvSpPr>
        <p:spPr>
          <a:xfrm>
            <a:off x="1823370" y="6302936"/>
            <a:ext cx="1935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8" name="Соединительная линия уступом 217"/>
          <p:cNvCxnSpPr>
            <a:endCxn id="83" idx="1"/>
          </p:cNvCxnSpPr>
          <p:nvPr/>
        </p:nvCxnSpPr>
        <p:spPr>
          <a:xfrm rot="16200000" flipH="1">
            <a:off x="8877087" y="2445920"/>
            <a:ext cx="446166" cy="207755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Соединительная линия уступом 219"/>
          <p:cNvCxnSpPr>
            <a:endCxn id="84" idx="1"/>
          </p:cNvCxnSpPr>
          <p:nvPr/>
        </p:nvCxnSpPr>
        <p:spPr>
          <a:xfrm rot="16200000" flipH="1">
            <a:off x="8602882" y="2704880"/>
            <a:ext cx="994579" cy="207754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 стрелкой 230"/>
          <p:cNvCxnSpPr>
            <a:stCxn id="87" idx="2"/>
            <a:endCxn id="95" idx="0"/>
          </p:cNvCxnSpPr>
          <p:nvPr/>
        </p:nvCxnSpPr>
        <p:spPr>
          <a:xfrm flipH="1">
            <a:off x="10456592" y="4104719"/>
            <a:ext cx="1" cy="29020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05828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NewsPrint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Newsprint</Template>
  <Company/>
  <PresentationFormat>Произвольный</PresentationFormat>
  <Paragraphs>68</Paragraphs>
  <Slides>2</Slides>
  <Notes>2</Notes>
  <TotalTime>613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NewsPrint</vt:lpstr>
      <vt:lpstr>Slide 1</vt:lpstr>
      <vt:lpstr>Slide 2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Мурзагалиева Жансауле Сейтжановна</dc:creator>
  <cp:lastModifiedBy>Давлетбаева Айгуль Каиповна</cp:lastModifiedBy>
  <cp:revision>62</cp:revision>
  <cp:lastPrinted>2017-04-19T10:24:26.000</cp:lastPrinted>
  <dcterms:created xsi:type="dcterms:W3CDTF">2015-09-09T10:19:19Z</dcterms:created>
  <dcterms:modified xsi:type="dcterms:W3CDTF">2021-01-11T06:44:59Z</dcterms:modified>
</cp:coreProperties>
</file>